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6" r:id="rId4"/>
  </p:sldMasterIdLst>
  <p:notesMasterIdLst>
    <p:notesMasterId r:id="rId51"/>
  </p:notesMasterIdLst>
  <p:handoutMasterIdLst>
    <p:handoutMasterId r:id="rId52"/>
  </p:handoutMasterIdLst>
  <p:sldIdLst>
    <p:sldId id="288" r:id="rId5"/>
    <p:sldId id="302" r:id="rId6"/>
    <p:sldId id="289" r:id="rId7"/>
    <p:sldId id="291" r:id="rId8"/>
    <p:sldId id="309" r:id="rId9"/>
    <p:sldId id="4503" r:id="rId10"/>
    <p:sldId id="4504" r:id="rId11"/>
    <p:sldId id="4487" r:id="rId12"/>
    <p:sldId id="4489" r:id="rId13"/>
    <p:sldId id="290" r:id="rId14"/>
    <p:sldId id="4505" r:id="rId15"/>
    <p:sldId id="4506" r:id="rId16"/>
    <p:sldId id="294" r:id="rId17"/>
    <p:sldId id="4507" r:id="rId18"/>
    <p:sldId id="4508" r:id="rId19"/>
    <p:sldId id="297" r:id="rId20"/>
    <p:sldId id="299" r:id="rId21"/>
    <p:sldId id="4497" r:id="rId22"/>
    <p:sldId id="4490" r:id="rId23"/>
    <p:sldId id="4501" r:id="rId24"/>
    <p:sldId id="310" r:id="rId25"/>
    <p:sldId id="4510" r:id="rId26"/>
    <p:sldId id="4509" r:id="rId27"/>
    <p:sldId id="4484" r:id="rId28"/>
    <p:sldId id="316" r:id="rId29"/>
    <p:sldId id="317" r:id="rId30"/>
    <p:sldId id="4486" r:id="rId31"/>
    <p:sldId id="301" r:id="rId32"/>
    <p:sldId id="4488" r:id="rId33"/>
    <p:sldId id="311" r:id="rId34"/>
    <p:sldId id="312" r:id="rId35"/>
    <p:sldId id="313" r:id="rId36"/>
    <p:sldId id="315" r:id="rId37"/>
    <p:sldId id="314" r:id="rId38"/>
    <p:sldId id="4491" r:id="rId39"/>
    <p:sldId id="4496" r:id="rId40"/>
    <p:sldId id="4495" r:id="rId41"/>
    <p:sldId id="4492" r:id="rId42"/>
    <p:sldId id="308" r:id="rId43"/>
    <p:sldId id="4502" r:id="rId44"/>
    <p:sldId id="4499" r:id="rId45"/>
    <p:sldId id="4493" r:id="rId46"/>
    <p:sldId id="4498" r:id="rId47"/>
    <p:sldId id="4500" r:id="rId48"/>
    <p:sldId id="4494" r:id="rId49"/>
    <p:sldId id="306" r:id="rId50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EFF7FF"/>
    <a:srgbClr val="D5EAFF"/>
    <a:srgbClr val="C1E0FF"/>
    <a:srgbClr val="FFFAEB"/>
    <a:srgbClr val="2B4D89"/>
    <a:srgbClr val="254275"/>
    <a:srgbClr val="052A67"/>
    <a:srgbClr val="0846AC"/>
    <a:srgbClr val="0A5A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1709" autoAdjust="0"/>
  </p:normalViewPr>
  <p:slideViewPr>
    <p:cSldViewPr snapToGrid="0">
      <p:cViewPr varScale="1">
        <p:scale>
          <a:sx n="77" d="100"/>
          <a:sy n="77" d="100"/>
        </p:scale>
        <p:origin x="715" y="62"/>
      </p:cViewPr>
      <p:guideLst/>
    </p:cSldViewPr>
  </p:slideViewPr>
  <p:outlineViewPr>
    <p:cViewPr>
      <p:scale>
        <a:sx n="33" d="100"/>
        <a:sy n="33" d="100"/>
      </p:scale>
      <p:origin x="0" y="-153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178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6/8/2021 9:50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698A6-EF13-4110-8F6E-E3761629E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2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12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680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066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1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7897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731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gradFill flip="none" rotWithShape="1">
            <a:gsLst>
              <a:gs pos="0">
                <a:srgbClr val="254275"/>
              </a:gs>
              <a:gs pos="44000">
                <a:srgbClr val="2B4D89"/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0753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7E84B-D5D7-49D5-AE92-B742D5D2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DAB0D-1FFE-4DB4-B9FE-4448D31B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9624F0-B071-4E67-BB62-3B35A9FD3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D6AC9-9774-4F8C-AB5E-41262BF4D2C4}"/>
              </a:ext>
            </a:extLst>
          </p:cNvPr>
          <p:cNvSpPr/>
          <p:nvPr userDrawn="1"/>
        </p:nvSpPr>
        <p:spPr>
          <a:xfrm>
            <a:off x="1" y="1"/>
            <a:ext cx="12436474" cy="69945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250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59" r:id="rId2"/>
    <p:sldLayoutId id="2147484660" r:id="rId3"/>
    <p:sldLayoutId id="2147484661" r:id="rId4"/>
    <p:sldLayoutId id="2147484658" r:id="rId5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1315A-5DE4-469D-807D-4D565927F51C}"/>
              </a:ext>
            </a:extLst>
          </p:cNvPr>
          <p:cNvSpPr/>
          <p:nvPr/>
        </p:nvSpPr>
        <p:spPr>
          <a:xfrm>
            <a:off x="0" y="0"/>
            <a:ext cx="12436475" cy="1938993"/>
          </a:xfrm>
          <a:prstGeom prst="rect">
            <a:avLst/>
          </a:prstGeom>
          <a:gradFill>
            <a:gsLst>
              <a:gs pos="11000">
                <a:schemeClr val="accent5">
                  <a:lumMod val="50000"/>
                </a:schemeClr>
              </a:gs>
              <a:gs pos="48000">
                <a:srgbClr val="317CC1"/>
              </a:gs>
              <a:gs pos="75000">
                <a:srgbClr val="00206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8AE04-607C-42E0-A136-6A6396EF3D97}"/>
              </a:ext>
            </a:extLst>
          </p:cNvPr>
          <p:cNvSpPr txBox="1"/>
          <p:nvPr/>
        </p:nvSpPr>
        <p:spPr>
          <a:xfrm>
            <a:off x="9588530" y="455422"/>
            <a:ext cx="230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PBICAT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AF339E-C6DA-4041-96DA-1B2FA1A4635F}"/>
              </a:ext>
            </a:extLst>
          </p:cNvPr>
          <p:cNvSpPr/>
          <p:nvPr/>
        </p:nvSpPr>
        <p:spPr>
          <a:xfrm>
            <a:off x="8682649" y="585963"/>
            <a:ext cx="853331" cy="689800"/>
          </a:xfrm>
          <a:custGeom>
            <a:avLst/>
            <a:gdLst>
              <a:gd name="connsiteX0" fmla="*/ 2281772 w 3943350"/>
              <a:gd name="connsiteY0" fmla="*/ 1487438 h 3423841"/>
              <a:gd name="connsiteX1" fmla="*/ 2449412 w 3943350"/>
              <a:gd name="connsiteY1" fmla="*/ 1651267 h 3423841"/>
              <a:gd name="connsiteX2" fmla="*/ 2448040 w 3943350"/>
              <a:gd name="connsiteY2" fmla="*/ 1657911 h 3423841"/>
              <a:gd name="connsiteX3" fmla="*/ 2449412 w 3943350"/>
              <a:gd name="connsiteY3" fmla="*/ 1657911 h 3423841"/>
              <a:gd name="connsiteX4" fmla="*/ 2449412 w 3943350"/>
              <a:gd name="connsiteY4" fmla="*/ 2593332 h 3423841"/>
              <a:gd name="connsiteX5" fmla="*/ 2449412 w 3943350"/>
              <a:gd name="connsiteY5" fmla="*/ 2605332 h 3423841"/>
              <a:gd name="connsiteX6" fmla="*/ 2446933 w 3943350"/>
              <a:gd name="connsiteY6" fmla="*/ 2605332 h 3423841"/>
              <a:gd name="connsiteX7" fmla="*/ 2436238 w 3943350"/>
              <a:gd name="connsiteY7" fmla="*/ 2657102 h 3423841"/>
              <a:gd name="connsiteX8" fmla="*/ 2281772 w 3943350"/>
              <a:gd name="connsiteY8" fmla="*/ 2757161 h 3423841"/>
              <a:gd name="connsiteX9" fmla="*/ 2127306 w 3943350"/>
              <a:gd name="connsiteY9" fmla="*/ 2657102 h 3423841"/>
              <a:gd name="connsiteX10" fmla="*/ 2116611 w 3943350"/>
              <a:gd name="connsiteY10" fmla="*/ 2605332 h 3423841"/>
              <a:gd name="connsiteX11" fmla="*/ 2114132 w 3943350"/>
              <a:gd name="connsiteY11" fmla="*/ 2605332 h 3423841"/>
              <a:gd name="connsiteX12" fmla="*/ 2114132 w 3943350"/>
              <a:gd name="connsiteY12" fmla="*/ 2593332 h 3423841"/>
              <a:gd name="connsiteX13" fmla="*/ 2114132 w 3943350"/>
              <a:gd name="connsiteY13" fmla="*/ 1657911 h 3423841"/>
              <a:gd name="connsiteX14" fmla="*/ 2115505 w 3943350"/>
              <a:gd name="connsiteY14" fmla="*/ 1657911 h 3423841"/>
              <a:gd name="connsiteX15" fmla="*/ 2114132 w 3943350"/>
              <a:gd name="connsiteY15" fmla="*/ 1651267 h 3423841"/>
              <a:gd name="connsiteX16" fmla="*/ 2281772 w 3943350"/>
              <a:gd name="connsiteY16" fmla="*/ 1487438 h 3423841"/>
              <a:gd name="connsiteX17" fmla="*/ 2900209 w 3943350"/>
              <a:gd name="connsiteY17" fmla="*/ 699485 h 3423841"/>
              <a:gd name="connsiteX18" fmla="*/ 3067849 w 3943350"/>
              <a:gd name="connsiteY18" fmla="*/ 863314 h 3423841"/>
              <a:gd name="connsiteX19" fmla="*/ 3066362 w 3943350"/>
              <a:gd name="connsiteY19" fmla="*/ 870511 h 3423841"/>
              <a:gd name="connsiteX20" fmla="*/ 3067849 w 3943350"/>
              <a:gd name="connsiteY20" fmla="*/ 870511 h 3423841"/>
              <a:gd name="connsiteX21" fmla="*/ 3067849 w 3943350"/>
              <a:gd name="connsiteY21" fmla="*/ 2605332 h 3423841"/>
              <a:gd name="connsiteX22" fmla="*/ 2900209 w 3943350"/>
              <a:gd name="connsiteY22" fmla="*/ 2769161 h 3423841"/>
              <a:gd name="connsiteX23" fmla="*/ 2732569 w 3943350"/>
              <a:gd name="connsiteY23" fmla="*/ 2605332 h 3423841"/>
              <a:gd name="connsiteX24" fmla="*/ 2732569 w 3943350"/>
              <a:gd name="connsiteY24" fmla="*/ 870511 h 3423841"/>
              <a:gd name="connsiteX25" fmla="*/ 2734056 w 3943350"/>
              <a:gd name="connsiteY25" fmla="*/ 870511 h 3423841"/>
              <a:gd name="connsiteX26" fmla="*/ 2732569 w 3943350"/>
              <a:gd name="connsiteY26" fmla="*/ 863314 h 3423841"/>
              <a:gd name="connsiteX27" fmla="*/ 2900209 w 3943350"/>
              <a:gd name="connsiteY27" fmla="*/ 699485 h 3423841"/>
              <a:gd name="connsiteX28" fmla="*/ 493682 w 3943350"/>
              <a:gd name="connsiteY28" fmla="*/ 0 h 3423841"/>
              <a:gd name="connsiteX29" fmla="*/ 3449668 w 3943350"/>
              <a:gd name="connsiteY29" fmla="*/ 0 h 3423841"/>
              <a:gd name="connsiteX30" fmla="*/ 3943350 w 3943350"/>
              <a:gd name="connsiteY30" fmla="*/ 493682 h 3423841"/>
              <a:gd name="connsiteX31" fmla="*/ 3943350 w 3943350"/>
              <a:gd name="connsiteY31" fmla="*/ 2011172 h 3423841"/>
              <a:gd name="connsiteX32" fmla="*/ 3449668 w 3943350"/>
              <a:gd name="connsiteY32" fmla="*/ 2504854 h 3423841"/>
              <a:gd name="connsiteX33" fmla="*/ 3318913 w 3943350"/>
              <a:gd name="connsiteY33" fmla="*/ 2504854 h 3423841"/>
              <a:gd name="connsiteX34" fmla="*/ 3318913 w 3943350"/>
              <a:gd name="connsiteY34" fmla="*/ 2179617 h 3423841"/>
              <a:gd name="connsiteX35" fmla="*/ 3397068 w 3943350"/>
              <a:gd name="connsiteY35" fmla="*/ 2179617 h 3423841"/>
              <a:gd name="connsiteX36" fmla="*/ 3612526 w 3943350"/>
              <a:gd name="connsiteY36" fmla="*/ 1964159 h 3423841"/>
              <a:gd name="connsiteX37" fmla="*/ 3612526 w 3943350"/>
              <a:gd name="connsiteY37" fmla="*/ 546282 h 3423841"/>
              <a:gd name="connsiteX38" fmla="*/ 3397068 w 3943350"/>
              <a:gd name="connsiteY38" fmla="*/ 330824 h 3423841"/>
              <a:gd name="connsiteX39" fmla="*/ 546282 w 3943350"/>
              <a:gd name="connsiteY39" fmla="*/ 330824 h 3423841"/>
              <a:gd name="connsiteX40" fmla="*/ 330824 w 3943350"/>
              <a:gd name="connsiteY40" fmla="*/ 546282 h 3423841"/>
              <a:gd name="connsiteX41" fmla="*/ 330824 w 3943350"/>
              <a:gd name="connsiteY41" fmla="*/ 1964159 h 3423841"/>
              <a:gd name="connsiteX42" fmla="*/ 502860 w 3943350"/>
              <a:gd name="connsiteY42" fmla="*/ 2175240 h 3423841"/>
              <a:gd name="connsiteX43" fmla="*/ 541027 w 3943350"/>
              <a:gd name="connsiteY43" fmla="*/ 2179087 h 3423841"/>
              <a:gd name="connsiteX44" fmla="*/ 541027 w 3943350"/>
              <a:gd name="connsiteY44" fmla="*/ 2180360 h 3423841"/>
              <a:gd name="connsiteX45" fmla="*/ 1235467 w 3943350"/>
              <a:gd name="connsiteY45" fmla="*/ 2180360 h 3423841"/>
              <a:gd name="connsiteX46" fmla="*/ 1235467 w 3943350"/>
              <a:gd name="connsiteY46" fmla="*/ 2168448 h 3423841"/>
              <a:gd name="connsiteX47" fmla="*/ 1236141 w 3943350"/>
              <a:gd name="connsiteY47" fmla="*/ 2168448 h 3423841"/>
              <a:gd name="connsiteX48" fmla="*/ 1236141 w 3943350"/>
              <a:gd name="connsiteY48" fmla="*/ 2843218 h 3423841"/>
              <a:gd name="connsiteX49" fmla="*/ 1511308 w 3943350"/>
              <a:gd name="connsiteY49" fmla="*/ 2568051 h 3423841"/>
              <a:gd name="connsiteX50" fmla="*/ 1511308 w 3943350"/>
              <a:gd name="connsiteY50" fmla="*/ 1386978 h 3423841"/>
              <a:gd name="connsiteX51" fmla="*/ 1511308 w 3943350"/>
              <a:gd name="connsiteY51" fmla="*/ 1386977 h 3423841"/>
              <a:gd name="connsiteX52" fmla="*/ 1524089 w 3943350"/>
              <a:gd name="connsiteY52" fmla="*/ 1323208 h 3423841"/>
              <a:gd name="connsiteX53" fmla="*/ 1673946 w 3943350"/>
              <a:gd name="connsiteY53" fmla="*/ 1223149 h 3423841"/>
              <a:gd name="connsiteX54" fmla="*/ 1836584 w 3943350"/>
              <a:gd name="connsiteY54" fmla="*/ 1386978 h 3423841"/>
              <a:gd name="connsiteX55" fmla="*/ 1836583 w 3943350"/>
              <a:gd name="connsiteY55" fmla="*/ 1386983 h 3423841"/>
              <a:gd name="connsiteX56" fmla="*/ 1836583 w 3943350"/>
              <a:gd name="connsiteY56" fmla="*/ 2617206 h 3423841"/>
              <a:gd name="connsiteX57" fmla="*/ 1837698 w 3943350"/>
              <a:gd name="connsiteY57" fmla="*/ 2620940 h 3423841"/>
              <a:gd name="connsiteX58" fmla="*/ 1836583 w 3943350"/>
              <a:gd name="connsiteY58" fmla="*/ 2632732 h 3423841"/>
              <a:gd name="connsiteX59" fmla="*/ 1836583 w 3943350"/>
              <a:gd name="connsiteY59" fmla="*/ 2636682 h 3423841"/>
              <a:gd name="connsiteX60" fmla="*/ 1836210 w 3943350"/>
              <a:gd name="connsiteY60" fmla="*/ 2636682 h 3423841"/>
              <a:gd name="connsiteX61" fmla="*/ 1831156 w 3943350"/>
              <a:gd name="connsiteY61" fmla="*/ 2690128 h 3423841"/>
              <a:gd name="connsiteX62" fmla="*/ 1799116 w 3943350"/>
              <a:gd name="connsiteY62" fmla="*/ 2751798 h 3423841"/>
              <a:gd name="connsiteX63" fmla="*/ 1782475 w 3943350"/>
              <a:gd name="connsiteY63" fmla="*/ 2766021 h 3423841"/>
              <a:gd name="connsiteX64" fmla="*/ 1784985 w 3943350"/>
              <a:gd name="connsiteY64" fmla="*/ 2768531 h 3423841"/>
              <a:gd name="connsiteX65" fmla="*/ 1195739 w 3943350"/>
              <a:gd name="connsiteY65" fmla="*/ 3357777 h 3423841"/>
              <a:gd name="connsiteX66" fmla="*/ 1186274 w 3943350"/>
              <a:gd name="connsiteY66" fmla="*/ 3372290 h 3423841"/>
              <a:gd name="connsiteX67" fmla="*/ 1169615 w 3943350"/>
              <a:gd name="connsiteY67" fmla="*/ 3383900 h 3423841"/>
              <a:gd name="connsiteX68" fmla="*/ 1163750 w 3943350"/>
              <a:gd name="connsiteY68" fmla="*/ 3389766 h 3423841"/>
              <a:gd name="connsiteX69" fmla="*/ 1162702 w 3943350"/>
              <a:gd name="connsiteY69" fmla="*/ 3388719 h 3423841"/>
              <a:gd name="connsiteX70" fmla="*/ 1132155 w 3943350"/>
              <a:gd name="connsiteY70" fmla="*/ 3410010 h 3423841"/>
              <a:gd name="connsiteX71" fmla="*/ 1065883 w 3943350"/>
              <a:gd name="connsiteY71" fmla="*/ 3423841 h 3423841"/>
              <a:gd name="connsiteX72" fmla="*/ 895625 w 3943350"/>
              <a:gd name="connsiteY72" fmla="*/ 3247835 h 3423841"/>
              <a:gd name="connsiteX73" fmla="*/ 900861 w 3943350"/>
              <a:gd name="connsiteY73" fmla="*/ 3221025 h 3423841"/>
              <a:gd name="connsiteX74" fmla="*/ 900861 w 3943350"/>
              <a:gd name="connsiteY74" fmla="*/ 2503729 h 3423841"/>
              <a:gd name="connsiteX75" fmla="*/ 792091 w 3943350"/>
              <a:gd name="connsiteY75" fmla="*/ 2503729 h 3423841"/>
              <a:gd name="connsiteX76" fmla="*/ 792091 w 3943350"/>
              <a:gd name="connsiteY76" fmla="*/ 2504854 h 3423841"/>
              <a:gd name="connsiteX77" fmla="*/ 493682 w 3943350"/>
              <a:gd name="connsiteY77" fmla="*/ 2504854 h 3423841"/>
              <a:gd name="connsiteX78" fmla="*/ 0 w 3943350"/>
              <a:gd name="connsiteY78" fmla="*/ 2011172 h 3423841"/>
              <a:gd name="connsiteX79" fmla="*/ 0 w 3943350"/>
              <a:gd name="connsiteY79" fmla="*/ 493682 h 3423841"/>
              <a:gd name="connsiteX80" fmla="*/ 493682 w 3943350"/>
              <a:gd name="connsiteY80" fmla="*/ 0 h 342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943350" h="3423841">
                <a:moveTo>
                  <a:pt x="2281772" y="1487438"/>
                </a:moveTo>
                <a:cubicBezTo>
                  <a:pt x="2374357" y="1487438"/>
                  <a:pt x="2449412" y="1560787"/>
                  <a:pt x="2449412" y="1651267"/>
                </a:cubicBezTo>
                <a:lnTo>
                  <a:pt x="2448040" y="1657911"/>
                </a:lnTo>
                <a:lnTo>
                  <a:pt x="2449412" y="1657911"/>
                </a:lnTo>
                <a:lnTo>
                  <a:pt x="2449412" y="2593332"/>
                </a:lnTo>
                <a:lnTo>
                  <a:pt x="2449412" y="2605332"/>
                </a:lnTo>
                <a:lnTo>
                  <a:pt x="2446933" y="2605332"/>
                </a:lnTo>
                <a:lnTo>
                  <a:pt x="2436238" y="2657102"/>
                </a:lnTo>
                <a:cubicBezTo>
                  <a:pt x="2410789" y="2715902"/>
                  <a:pt x="2351211" y="2757161"/>
                  <a:pt x="2281772" y="2757161"/>
                </a:cubicBezTo>
                <a:cubicBezTo>
                  <a:pt x="2212333" y="2757161"/>
                  <a:pt x="2152755" y="2715902"/>
                  <a:pt x="2127306" y="2657102"/>
                </a:cubicBezTo>
                <a:lnTo>
                  <a:pt x="2116611" y="2605332"/>
                </a:lnTo>
                <a:lnTo>
                  <a:pt x="2114132" y="2605332"/>
                </a:lnTo>
                <a:lnTo>
                  <a:pt x="2114132" y="2593332"/>
                </a:lnTo>
                <a:lnTo>
                  <a:pt x="2114132" y="1657911"/>
                </a:lnTo>
                <a:lnTo>
                  <a:pt x="2115505" y="1657911"/>
                </a:lnTo>
                <a:lnTo>
                  <a:pt x="2114132" y="1651267"/>
                </a:lnTo>
                <a:cubicBezTo>
                  <a:pt x="2114132" y="1560787"/>
                  <a:pt x="2189187" y="1487438"/>
                  <a:pt x="2281772" y="1487438"/>
                </a:cubicBezTo>
                <a:close/>
                <a:moveTo>
                  <a:pt x="2900209" y="699485"/>
                </a:moveTo>
                <a:cubicBezTo>
                  <a:pt x="2992794" y="699485"/>
                  <a:pt x="3067849" y="772834"/>
                  <a:pt x="3067849" y="863314"/>
                </a:cubicBezTo>
                <a:lnTo>
                  <a:pt x="3066362" y="870511"/>
                </a:lnTo>
                <a:lnTo>
                  <a:pt x="3067849" y="870511"/>
                </a:lnTo>
                <a:lnTo>
                  <a:pt x="3067849" y="2605332"/>
                </a:lnTo>
                <a:cubicBezTo>
                  <a:pt x="3067849" y="2695812"/>
                  <a:pt x="2992794" y="2769161"/>
                  <a:pt x="2900209" y="2769161"/>
                </a:cubicBezTo>
                <a:cubicBezTo>
                  <a:pt x="2807624" y="2769161"/>
                  <a:pt x="2732569" y="2695812"/>
                  <a:pt x="2732569" y="2605332"/>
                </a:cubicBezTo>
                <a:lnTo>
                  <a:pt x="2732569" y="870511"/>
                </a:lnTo>
                <a:lnTo>
                  <a:pt x="2734056" y="870511"/>
                </a:lnTo>
                <a:lnTo>
                  <a:pt x="2732569" y="863314"/>
                </a:lnTo>
                <a:cubicBezTo>
                  <a:pt x="2732569" y="772834"/>
                  <a:pt x="2807624" y="699485"/>
                  <a:pt x="2900209" y="699485"/>
                </a:cubicBezTo>
                <a:close/>
                <a:moveTo>
                  <a:pt x="493682" y="0"/>
                </a:moveTo>
                <a:lnTo>
                  <a:pt x="3449668" y="0"/>
                </a:lnTo>
                <a:cubicBezTo>
                  <a:pt x="3722321" y="0"/>
                  <a:pt x="3943350" y="221029"/>
                  <a:pt x="3943350" y="493682"/>
                </a:cubicBezTo>
                <a:lnTo>
                  <a:pt x="3943350" y="2011172"/>
                </a:lnTo>
                <a:cubicBezTo>
                  <a:pt x="3943350" y="2283825"/>
                  <a:pt x="3722321" y="2504854"/>
                  <a:pt x="3449668" y="2504854"/>
                </a:cubicBezTo>
                <a:lnTo>
                  <a:pt x="3318913" y="2504854"/>
                </a:lnTo>
                <a:lnTo>
                  <a:pt x="3318913" y="2179617"/>
                </a:lnTo>
                <a:lnTo>
                  <a:pt x="3397068" y="2179617"/>
                </a:lnTo>
                <a:cubicBezTo>
                  <a:pt x="3516062" y="2179617"/>
                  <a:pt x="3612526" y="2083153"/>
                  <a:pt x="3612526" y="1964159"/>
                </a:cubicBezTo>
                <a:lnTo>
                  <a:pt x="3612526" y="546282"/>
                </a:lnTo>
                <a:cubicBezTo>
                  <a:pt x="3612526" y="427288"/>
                  <a:pt x="3516062" y="330824"/>
                  <a:pt x="3397068" y="330824"/>
                </a:cubicBezTo>
                <a:lnTo>
                  <a:pt x="546282" y="330824"/>
                </a:lnTo>
                <a:cubicBezTo>
                  <a:pt x="427288" y="330824"/>
                  <a:pt x="330824" y="427288"/>
                  <a:pt x="330824" y="546282"/>
                </a:cubicBezTo>
                <a:lnTo>
                  <a:pt x="330824" y="1964159"/>
                </a:lnTo>
                <a:cubicBezTo>
                  <a:pt x="330824" y="2068279"/>
                  <a:pt x="404679" y="2155149"/>
                  <a:pt x="502860" y="2175240"/>
                </a:cubicBezTo>
                <a:lnTo>
                  <a:pt x="541027" y="2179087"/>
                </a:lnTo>
                <a:lnTo>
                  <a:pt x="541027" y="2180360"/>
                </a:lnTo>
                <a:lnTo>
                  <a:pt x="1235467" y="2180360"/>
                </a:lnTo>
                <a:lnTo>
                  <a:pt x="1235467" y="2168448"/>
                </a:lnTo>
                <a:lnTo>
                  <a:pt x="1236141" y="2168448"/>
                </a:lnTo>
                <a:lnTo>
                  <a:pt x="1236141" y="2843218"/>
                </a:lnTo>
                <a:lnTo>
                  <a:pt x="1511308" y="2568051"/>
                </a:lnTo>
                <a:lnTo>
                  <a:pt x="1511308" y="1386978"/>
                </a:lnTo>
                <a:lnTo>
                  <a:pt x="1511308" y="1386977"/>
                </a:lnTo>
                <a:lnTo>
                  <a:pt x="1524089" y="1323208"/>
                </a:lnTo>
                <a:cubicBezTo>
                  <a:pt x="1548779" y="1264408"/>
                  <a:pt x="1606580" y="1223149"/>
                  <a:pt x="1673946" y="1223149"/>
                </a:cubicBezTo>
                <a:cubicBezTo>
                  <a:pt x="1763768" y="1223149"/>
                  <a:pt x="1836584" y="1296498"/>
                  <a:pt x="1836584" y="1386978"/>
                </a:cubicBezTo>
                <a:lnTo>
                  <a:pt x="1836583" y="1386983"/>
                </a:lnTo>
                <a:lnTo>
                  <a:pt x="1836583" y="2617206"/>
                </a:lnTo>
                <a:lnTo>
                  <a:pt x="1837698" y="2620940"/>
                </a:lnTo>
                <a:lnTo>
                  <a:pt x="1836583" y="2632732"/>
                </a:lnTo>
                <a:lnTo>
                  <a:pt x="1836583" y="2636682"/>
                </a:lnTo>
                <a:lnTo>
                  <a:pt x="1836210" y="2636682"/>
                </a:lnTo>
                <a:lnTo>
                  <a:pt x="1831156" y="2690128"/>
                </a:lnTo>
                <a:cubicBezTo>
                  <a:pt x="1824314" y="2713337"/>
                  <a:pt x="1813255" y="2734108"/>
                  <a:pt x="1799116" y="2751798"/>
                </a:cubicBezTo>
                <a:lnTo>
                  <a:pt x="1782475" y="2766021"/>
                </a:lnTo>
                <a:lnTo>
                  <a:pt x="1784985" y="2768531"/>
                </a:lnTo>
                <a:lnTo>
                  <a:pt x="1195739" y="3357777"/>
                </a:lnTo>
                <a:lnTo>
                  <a:pt x="1186274" y="3372290"/>
                </a:lnTo>
                <a:lnTo>
                  <a:pt x="1169615" y="3383900"/>
                </a:lnTo>
                <a:lnTo>
                  <a:pt x="1163750" y="3389766"/>
                </a:lnTo>
                <a:lnTo>
                  <a:pt x="1162702" y="3388719"/>
                </a:lnTo>
                <a:lnTo>
                  <a:pt x="1132155" y="3410010"/>
                </a:lnTo>
                <a:cubicBezTo>
                  <a:pt x="1111786" y="3418916"/>
                  <a:pt x="1089391" y="3423841"/>
                  <a:pt x="1065883" y="3423841"/>
                </a:cubicBezTo>
                <a:cubicBezTo>
                  <a:pt x="971852" y="3423841"/>
                  <a:pt x="895625" y="3345040"/>
                  <a:pt x="895625" y="3247835"/>
                </a:cubicBezTo>
                <a:lnTo>
                  <a:pt x="900861" y="3221025"/>
                </a:lnTo>
                <a:lnTo>
                  <a:pt x="900861" y="2503729"/>
                </a:lnTo>
                <a:lnTo>
                  <a:pt x="792091" y="2503729"/>
                </a:lnTo>
                <a:lnTo>
                  <a:pt x="792091" y="2504854"/>
                </a:lnTo>
                <a:lnTo>
                  <a:pt x="493682" y="2504854"/>
                </a:lnTo>
                <a:cubicBezTo>
                  <a:pt x="221029" y="2504854"/>
                  <a:pt x="0" y="2283825"/>
                  <a:pt x="0" y="2011172"/>
                </a:cubicBezTo>
                <a:lnTo>
                  <a:pt x="0" y="493682"/>
                </a:lnTo>
                <a:cubicBezTo>
                  <a:pt x="0" y="221029"/>
                  <a:pt x="221029" y="0"/>
                  <a:pt x="4936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04ED04-5DE5-4465-A7A9-9D7D0175649E}"/>
              </a:ext>
            </a:extLst>
          </p:cNvPr>
          <p:cNvGrpSpPr/>
          <p:nvPr/>
        </p:nvGrpSpPr>
        <p:grpSpPr>
          <a:xfrm>
            <a:off x="311749" y="200878"/>
            <a:ext cx="3720699" cy="414353"/>
            <a:chOff x="304799" y="196957"/>
            <a:chExt cx="3648075" cy="40626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2B4E6B-C6D1-48C6-BEBB-3ABADB9527ED}"/>
                </a:ext>
              </a:extLst>
            </p:cNvPr>
            <p:cNvSpPr/>
            <p:nvPr/>
          </p:nvSpPr>
          <p:spPr>
            <a:xfrm>
              <a:off x="304799" y="235471"/>
              <a:ext cx="322235" cy="322790"/>
            </a:xfrm>
            <a:custGeom>
              <a:avLst/>
              <a:gdLst>
                <a:gd name="connsiteX0" fmla="*/ 257556 w 486156"/>
                <a:gd name="connsiteY0" fmla="*/ 258393 h 486993"/>
                <a:gd name="connsiteX1" fmla="*/ 486156 w 486156"/>
                <a:gd name="connsiteY1" fmla="*/ 258393 h 486993"/>
                <a:gd name="connsiteX2" fmla="*/ 486156 w 486156"/>
                <a:gd name="connsiteY2" fmla="*/ 486993 h 486993"/>
                <a:gd name="connsiteX3" fmla="*/ 257556 w 486156"/>
                <a:gd name="connsiteY3" fmla="*/ 486993 h 486993"/>
                <a:gd name="connsiteX4" fmla="*/ 0 w 486156"/>
                <a:gd name="connsiteY4" fmla="*/ 258393 h 486993"/>
                <a:gd name="connsiteX5" fmla="*/ 228600 w 486156"/>
                <a:gd name="connsiteY5" fmla="*/ 258393 h 486993"/>
                <a:gd name="connsiteX6" fmla="*/ 228600 w 486156"/>
                <a:gd name="connsiteY6" fmla="*/ 486993 h 486993"/>
                <a:gd name="connsiteX7" fmla="*/ 0 w 486156"/>
                <a:gd name="connsiteY7" fmla="*/ 486993 h 486993"/>
                <a:gd name="connsiteX8" fmla="*/ 257556 w 486156"/>
                <a:gd name="connsiteY8" fmla="*/ 0 h 486993"/>
                <a:gd name="connsiteX9" fmla="*/ 486156 w 486156"/>
                <a:gd name="connsiteY9" fmla="*/ 0 h 486993"/>
                <a:gd name="connsiteX10" fmla="*/ 486156 w 486156"/>
                <a:gd name="connsiteY10" fmla="*/ 228600 h 486993"/>
                <a:gd name="connsiteX11" fmla="*/ 257556 w 486156"/>
                <a:gd name="connsiteY11" fmla="*/ 228600 h 486993"/>
                <a:gd name="connsiteX12" fmla="*/ 0 w 486156"/>
                <a:gd name="connsiteY12" fmla="*/ 0 h 486993"/>
                <a:gd name="connsiteX13" fmla="*/ 228600 w 486156"/>
                <a:gd name="connsiteY13" fmla="*/ 0 h 486993"/>
                <a:gd name="connsiteX14" fmla="*/ 228600 w 486156"/>
                <a:gd name="connsiteY14" fmla="*/ 228600 h 486993"/>
                <a:gd name="connsiteX15" fmla="*/ 0 w 486156"/>
                <a:gd name="connsiteY15" fmla="*/ 228600 h 48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6156" h="486993">
                  <a:moveTo>
                    <a:pt x="257556" y="258393"/>
                  </a:moveTo>
                  <a:lnTo>
                    <a:pt x="486156" y="258393"/>
                  </a:lnTo>
                  <a:lnTo>
                    <a:pt x="486156" y="486993"/>
                  </a:lnTo>
                  <a:lnTo>
                    <a:pt x="257556" y="486993"/>
                  </a:lnTo>
                  <a:close/>
                  <a:moveTo>
                    <a:pt x="0" y="258393"/>
                  </a:moveTo>
                  <a:lnTo>
                    <a:pt x="228600" y="258393"/>
                  </a:lnTo>
                  <a:lnTo>
                    <a:pt x="228600" y="486993"/>
                  </a:lnTo>
                  <a:lnTo>
                    <a:pt x="0" y="486993"/>
                  </a:lnTo>
                  <a:close/>
                  <a:moveTo>
                    <a:pt x="257556" y="0"/>
                  </a:moveTo>
                  <a:lnTo>
                    <a:pt x="486156" y="0"/>
                  </a:lnTo>
                  <a:lnTo>
                    <a:pt x="486156" y="228600"/>
                  </a:lnTo>
                  <a:lnTo>
                    <a:pt x="257556" y="228600"/>
                  </a:lnTo>
                  <a:close/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88FE1C-D4FF-45C9-A593-487AAF7EE7DF}"/>
                </a:ext>
              </a:extLst>
            </p:cNvPr>
            <p:cNvGrpSpPr/>
            <p:nvPr/>
          </p:nvGrpSpPr>
          <p:grpSpPr>
            <a:xfrm>
              <a:off x="657225" y="196957"/>
              <a:ext cx="3295649" cy="406265"/>
              <a:chOff x="657225" y="196957"/>
              <a:chExt cx="3295649" cy="4062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30E347-7758-475E-B49C-A7F93B557CA3}"/>
                  </a:ext>
                </a:extLst>
              </p:cNvPr>
              <p:cNvSpPr txBox="1"/>
              <p:nvPr/>
            </p:nvSpPr>
            <p:spPr>
              <a:xfrm>
                <a:off x="657225" y="196957"/>
                <a:ext cx="3295649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40" b="1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     Power BI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E0C3C7-5B89-4A2C-9FD9-625D76AF5638}"/>
                  </a:ext>
                </a:extLst>
              </p:cNvPr>
              <p:cNvCxnSpPr/>
              <p:nvPr/>
            </p:nvCxnSpPr>
            <p:spPr>
              <a:xfrm>
                <a:off x="2066925" y="235471"/>
                <a:ext cx="0" cy="3227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2704C9-6A25-4DE5-A78B-A250E259FE1B}"/>
              </a:ext>
            </a:extLst>
          </p:cNvPr>
          <p:cNvSpPr txBox="1"/>
          <p:nvPr/>
        </p:nvSpPr>
        <p:spPr>
          <a:xfrm>
            <a:off x="5184772" y="3045067"/>
            <a:ext cx="71125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 Semibold" charset="0"/>
                <a:ea typeface="Segoe UI Semibold" charset="0"/>
                <a:cs typeface="Segoe UI Semibold" charset="0"/>
              </a:rPr>
              <a:t>Building Multi-language Reports in Power BI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1F32DF-CB10-4D35-AA28-B52B0BE871A1}"/>
              </a:ext>
            </a:extLst>
          </p:cNvPr>
          <p:cNvSpPr txBox="1">
            <a:spLocks/>
          </p:cNvSpPr>
          <p:nvPr/>
        </p:nvSpPr>
        <p:spPr>
          <a:xfrm>
            <a:off x="6542294" y="5416870"/>
            <a:ext cx="4173347" cy="859857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56" dirty="0"/>
              <a:t>Ted Pattison</a:t>
            </a:r>
            <a:br>
              <a:rPr lang="en-US" sz="2856" dirty="0"/>
            </a:br>
            <a:r>
              <a:rPr lang="en-US" sz="1428" dirty="0"/>
              <a:t>Power BI Customer Advisory Team (PBICAT)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15606-706D-4642-8E14-75D98154F192}"/>
              </a:ext>
            </a:extLst>
          </p:cNvPr>
          <p:cNvGrpSpPr/>
          <p:nvPr/>
        </p:nvGrpSpPr>
        <p:grpSpPr>
          <a:xfrm>
            <a:off x="48534" y="1364452"/>
            <a:ext cx="6059156" cy="6061565"/>
            <a:chOff x="121581" y="1355652"/>
            <a:chExt cx="5435834" cy="5437995"/>
          </a:xfrm>
        </p:grpSpPr>
        <p:grpSp>
          <p:nvGrpSpPr>
            <p:cNvPr id="17" name="Gruppieren 43">
              <a:extLst>
                <a:ext uri="{FF2B5EF4-FFF2-40B4-BE49-F238E27FC236}">
                  <a16:creationId xmlns:a16="http://schemas.microsoft.com/office/drawing/2014/main" id="{BAA625EB-6635-4010-B43A-F7AD8C8B95E0}"/>
                </a:ext>
              </a:extLst>
            </p:cNvPr>
            <p:cNvGrpSpPr/>
            <p:nvPr/>
          </p:nvGrpSpPr>
          <p:grpSpPr>
            <a:xfrm>
              <a:off x="121581" y="1355652"/>
              <a:ext cx="5435834" cy="5437995"/>
              <a:chOff x="6538617" y="1743721"/>
              <a:chExt cx="8257487" cy="8260768"/>
            </a:xfrm>
          </p:grpSpPr>
          <p:pic>
            <p:nvPicPr>
              <p:cNvPr id="21" name="Shape 689">
                <a:extLst>
                  <a:ext uri="{FF2B5EF4-FFF2-40B4-BE49-F238E27FC236}">
                    <a16:creationId xmlns:a16="http://schemas.microsoft.com/office/drawing/2014/main" id="{0FA65EB8-EAF2-4B92-8E94-E1876DF3C5D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17412" r="4790"/>
              <a:stretch/>
            </p:blipFill>
            <p:spPr>
              <a:xfrm>
                <a:off x="6538621" y="1743721"/>
                <a:ext cx="8257483" cy="82607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Shape 690">
                <a:extLst>
                  <a:ext uri="{FF2B5EF4-FFF2-40B4-BE49-F238E27FC236}">
                    <a16:creationId xmlns:a16="http://schemas.microsoft.com/office/drawing/2014/main" id="{429BFF26-5FBD-49C1-B086-0D79955EC575}"/>
                  </a:ext>
                </a:extLst>
              </p:cNvPr>
              <p:cNvSpPr/>
              <p:nvPr/>
            </p:nvSpPr>
            <p:spPr>
              <a:xfrm>
                <a:off x="6538617" y="3269613"/>
                <a:ext cx="6948181" cy="4356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" name="Shape 690">
                <a:extLst>
                  <a:ext uri="{FF2B5EF4-FFF2-40B4-BE49-F238E27FC236}">
                    <a16:creationId xmlns:a16="http://schemas.microsoft.com/office/drawing/2014/main" id="{98649B38-2AEE-486A-9833-CE0E18A1831D}"/>
                  </a:ext>
                </a:extLst>
              </p:cNvPr>
              <p:cNvSpPr/>
              <p:nvPr/>
            </p:nvSpPr>
            <p:spPr>
              <a:xfrm>
                <a:off x="6538621" y="3260790"/>
                <a:ext cx="6948176" cy="4365544"/>
              </a:xfrm>
              <a:prstGeom prst="rect">
                <a:avLst/>
              </a:prstGeom>
              <a:solidFill>
                <a:srgbClr val="F3F5F7"/>
              </a:solidFill>
              <a:ln>
                <a:noFill/>
              </a:ln>
            </p:spPr>
            <p:txBody>
              <a:bodyPr lIns="91426" tIns="45700" rIns="91426" bIns="45700" anchor="ctr" anchorCtr="0">
                <a:noAutofit/>
              </a:bodyPr>
              <a:lstStyle/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FB668-BC12-4984-B913-BBFFC29FF21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5123" y="2398681"/>
              <a:ext cx="4490511" cy="27850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738620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PBIX Project for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078039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 such a textboxes or button</a:t>
            </a:r>
          </a:p>
          <a:p>
            <a:pPr lvl="1"/>
            <a:r>
              <a:rPr lang="en-US" dirty="0"/>
              <a:t>Don’t display page tabs  - their content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35" y="1551913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13654"/>
              </p:ext>
            </p:extLst>
          </p:nvPr>
        </p:nvGraphicFramePr>
        <p:xfrm>
          <a:off x="6848475" y="1896545"/>
          <a:ext cx="3311525" cy="1028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6925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Language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Visual Title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English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Sales Revenue by Country and Year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Spanish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Ingresos por ventas por país y año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French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Chiffre d’affaires par pays et année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German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Umsatz nach Land und Jahr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Dutch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Omzet</a:t>
                      </a:r>
                      <a:r>
                        <a:rPr lang="en-US" sz="1100" dirty="0">
                          <a:effectLst/>
                        </a:rPr>
                        <a:t> per land </a:t>
                      </a:r>
                      <a:r>
                        <a:rPr lang="en-US" sz="1100" dirty="0" err="1">
                          <a:effectLst/>
                        </a:rPr>
                        <a:t>en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jaar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0B6AEB-B3E6-4959-843F-548F30F05DDB}"/>
              </a:ext>
            </a:extLst>
          </p:cNvPr>
          <p:cNvSpPr/>
          <p:nvPr/>
        </p:nvSpPr>
        <p:spPr>
          <a:xfrm>
            <a:off x="854766" y="2971799"/>
            <a:ext cx="8418443" cy="15902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02" y="1804656"/>
            <a:ext cx="7368284" cy="690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C93B1-FA2D-400F-98F8-D1A16965D1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753" y="1834902"/>
            <a:ext cx="1849833" cy="227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AA907-6110-4115-B12C-6E464E38F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200" y="3066151"/>
            <a:ext cx="1701454" cy="12871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0565B2-F203-43ED-8173-8B8890AE59D2}"/>
              </a:ext>
            </a:extLst>
          </p:cNvPr>
          <p:cNvGrpSpPr/>
          <p:nvPr/>
        </p:nvGrpSpPr>
        <p:grpSpPr>
          <a:xfrm>
            <a:off x="3945834" y="3283227"/>
            <a:ext cx="2599218" cy="1040296"/>
            <a:chOff x="4104860" y="3303105"/>
            <a:chExt cx="2657060" cy="722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62A76A-FBCF-409C-B33A-21E0A965D7BC}"/>
                </a:ext>
              </a:extLst>
            </p:cNvPr>
            <p:cNvSpPr/>
            <p:nvPr/>
          </p:nvSpPr>
          <p:spPr>
            <a:xfrm>
              <a:off x="4104860" y="3707296"/>
              <a:ext cx="2653748" cy="31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Localized Label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52CC28-DA39-4B76-A4B4-4FD79C3EC9C1}"/>
                </a:ext>
              </a:extLst>
            </p:cNvPr>
            <p:cNvSpPr/>
            <p:nvPr/>
          </p:nvSpPr>
          <p:spPr>
            <a:xfrm>
              <a:off x="4108172" y="3303105"/>
              <a:ext cx="2653748" cy="31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Shape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3BD75A-FCA8-4E01-A80C-88C94EF31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08" y="3193496"/>
            <a:ext cx="2819223" cy="121947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06AB95B-77E3-46EF-9B44-A051F9475732}"/>
              </a:ext>
            </a:extLst>
          </p:cNvPr>
          <p:cNvSpPr/>
          <p:nvPr/>
        </p:nvSpPr>
        <p:spPr>
          <a:xfrm>
            <a:off x="6569765" y="3379304"/>
            <a:ext cx="556592" cy="29817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61993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/>
              <a:t>Localized Labels</a:t>
            </a:r>
          </a:p>
          <a:p>
            <a:r>
              <a:rPr lang="en-US" dirty="0"/>
              <a:t>Add a measure for any string content that needs to be localized</a:t>
            </a:r>
          </a:p>
          <a:p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6065483" y="2424915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057501" y="3060662"/>
            <a:ext cx="4388858" cy="447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71" y="2040144"/>
            <a:ext cx="11106150" cy="360997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5B8D-3E01-42F6-850F-C291AB42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Localized Labels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61540-C2BB-43AD-A0BB-653DA909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85" y="1969949"/>
            <a:ext cx="5562600" cy="19812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23122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/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Using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587888"/>
          </a:xfrm>
        </p:spPr>
        <p:txBody>
          <a:bodyPr/>
          <a:lstStyle/>
          <a:p>
            <a:r>
              <a:rPr lang="en-US" dirty="0"/>
              <a:t>Using a custom visual to surface localized labels</a:t>
            </a:r>
          </a:p>
          <a:p>
            <a:pPr lvl="1"/>
            <a:r>
              <a:rPr lang="en-US" dirty="0"/>
              <a:t>Sample provides custom visual project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35" y="2034710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130936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742371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PBIX Development</a:t>
            </a:r>
          </a:p>
          <a:p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2346B9-50F5-4C0F-B92E-C38E9730893C}"/>
              </a:ext>
            </a:extLst>
          </p:cNvPr>
          <p:cNvGrpSpPr/>
          <p:nvPr/>
        </p:nvGrpSpPr>
        <p:grpSpPr>
          <a:xfrm>
            <a:off x="1070648" y="1778000"/>
            <a:ext cx="4598632" cy="1844839"/>
            <a:chOff x="3407448" y="1381760"/>
            <a:chExt cx="5502358" cy="2207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6244040" y="1589847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6549352" y="1936141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6920757" y="2282678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3875528" y="1605960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3859416" y="2669373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203973" y="1965146"/>
              <a:ext cx="1538727" cy="44780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36" y="2711027"/>
              <a:ext cx="1603176" cy="29336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3407448" y="1381760"/>
              <a:ext cx="5502358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8A324C-8701-4370-B79C-21142FDF362C}"/>
              </a:ext>
            </a:extLst>
          </p:cNvPr>
          <p:cNvGrpSpPr/>
          <p:nvPr/>
        </p:nvGrpSpPr>
        <p:grpSpPr>
          <a:xfrm>
            <a:off x="1026160" y="4317436"/>
            <a:ext cx="5913120" cy="2045700"/>
            <a:chOff x="3281680" y="4225996"/>
            <a:chExt cx="6380480" cy="2207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6996393" y="4434082"/>
              <a:ext cx="2367689" cy="18381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7301705" y="4780377"/>
              <a:ext cx="1812636" cy="12322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7673110" y="5126913"/>
              <a:ext cx="1062591" cy="6722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3653086" y="4450196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3636973" y="5513609"/>
              <a:ext cx="1328444" cy="7183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981530" y="4809381"/>
              <a:ext cx="1715962" cy="5525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4965418" y="5547206"/>
              <a:ext cx="1724019" cy="3255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3281680" y="4225996"/>
              <a:ext cx="6380480" cy="22073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6706371" y="5207475"/>
              <a:ext cx="925636" cy="5089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Dataset 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54655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on datasets running in 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5" y="1986718"/>
            <a:ext cx="8971280" cy="4217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F1914E2-6E59-4F7F-BEBD-87E9FAC704CD}"/>
              </a:ext>
            </a:extLst>
          </p:cNvPr>
          <p:cNvSpPr/>
          <p:nvPr/>
        </p:nvSpPr>
        <p:spPr>
          <a:xfrm>
            <a:off x="1133061" y="2474843"/>
            <a:ext cx="3468756" cy="2554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58EE-676B-4401-8DCB-AF111D6B8C4F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D563CA-91AB-43B5-976C-C69526011DB7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59BF09-FF84-42FF-895B-DC79917A0CA4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C016C0-E3D1-4AA3-9924-81C9F7F283C2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B76007-91B8-4B46-B6DE-BB3917540BAF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BB7595-703D-47D1-BAA3-45CA800C87DD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6CB411-2BB0-4EDC-B353-7B121EFB48A6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72C266-0106-4DA7-9483-576EC9EFC100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66D474-99A4-4CB0-B5CB-A7B860CD5362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A012F-B163-4C9E-B819-A0E50C8F78A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F3996-4419-4DBA-8D70-FF868A988BC3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4A3B21-2CB7-4813-8A46-B9BC0DFD4343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17761E-F51D-4A20-8263-87776719A13F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377036-FDEC-4478-8407-CC05A0AF7198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56A3C4-B4A1-4DBC-9CBB-4B391204A159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AF7FC0-B10F-4823-A517-FD705F83065B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9E13DE-B6CA-4FAD-BBBC-439396D2DA67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AA0000-5B27-4177-8AFE-7510F1387B51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EE372E-3141-4AA1-8B26-D043CCE9DB3B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092B71-FCA7-48A6-8DF5-DDDD823730F7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4871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02B0E2-8222-4AA0-B0F5-4C47701DD6E7}"/>
              </a:ext>
            </a:extLst>
          </p:cNvPr>
          <p:cNvGrpSpPr/>
          <p:nvPr/>
        </p:nvGrpSpPr>
        <p:grpSpPr>
          <a:xfrm>
            <a:off x="7970919" y="1209302"/>
            <a:ext cx="2949762" cy="3340950"/>
            <a:chOff x="6815991" y="3242730"/>
            <a:chExt cx="3156013" cy="35745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86FB0C-F8A5-43A6-BF42-E8CE857418B6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8F5B9D-FBA3-49EE-925D-175BB117BBA9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D6BD32-6AB8-4708-860E-C237694428AB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F042F2-1610-414E-B4FB-6F1137B80A6E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338C5-0D65-48BE-B5F3-382850EFF788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90190E-8367-45A0-85C2-AE0DE0469118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45A053-6F59-43A6-A22C-55DE6127777C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A6F3F-E747-4F66-920A-2785D73578EE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EBE103-9BBC-4604-917C-D1837EBB9EE7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7BF4939-C1FE-4A55-992E-9EE123C55C02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466130-8DFD-4320-914B-85282629232A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BAE9EF-F835-4869-A5EF-60081EC1D6C5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558F4D-4D8D-4AD2-B850-71CB504854D6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F25AB5-6C2C-41B5-8AA9-71ACCFD9E62B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28E7F3-CAD2-45A3-AD6A-1E726627E9DC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BB738EE-021A-45A2-AA23-D372A806F4F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85EF81B-36B2-452F-9B9D-F22B661E21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E74BB6-0CB6-4B1E-9EED-401C2B0348D0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6A50B65-0594-44DB-84F4-35162A8DDED7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7D6B07-0715-414D-9BBC-CA284C7D6355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446C58-D13E-463C-8795-D11E68FE7D86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DEEB87-2B2E-451F-A932-0B07B52A08C1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D3F901-B1F6-4D35-8863-6CCADEDFB3B1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3A81C1-8B9A-4EA0-92AC-7C108802B9F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69C9B0-D6F2-439A-8B85-FEDB2D35E71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79351C4-2564-4D69-B384-77E24085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04" y="930274"/>
            <a:ext cx="1619250" cy="147637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8F1C13D-3BD8-4C48-9FED-BFA7ABCCDE39}"/>
              </a:ext>
            </a:extLst>
          </p:cNvPr>
          <p:cNvSpPr/>
          <p:nvPr/>
        </p:nvSpPr>
        <p:spPr>
          <a:xfrm>
            <a:off x="1133060" y="854765"/>
            <a:ext cx="1500809" cy="15405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B0497C-B317-4410-9E76-7462978C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42" y="226046"/>
            <a:ext cx="3987850" cy="2328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08BC89-43A6-4F9E-8440-7BA92EFC2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97" y="3241330"/>
            <a:ext cx="6858523" cy="2205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599226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Created to support programming tabular model databases in SQL Analysis Services</a:t>
            </a:r>
          </a:p>
          <a:p>
            <a:pPr lvl="1"/>
            <a:r>
              <a:rPr lang="en-US" dirty="0"/>
              <a:t>Updated to support programming datasets in Power BI Desktop and the Power BI Service</a:t>
            </a:r>
          </a:p>
          <a:p>
            <a:r>
              <a:rPr lang="en-US" dirty="0"/>
              <a:t>TOM provides a programmatic way to view/edit data models</a:t>
            </a:r>
          </a:p>
          <a:p>
            <a:pPr lvl="1"/>
            <a:r>
              <a:rPr lang="en-US" dirty="0"/>
              <a:t>Creating models</a:t>
            </a:r>
          </a:p>
          <a:p>
            <a:pPr lvl="1"/>
            <a:r>
              <a:rPr lang="en-US" dirty="0"/>
              <a:t>importing and refreshing data</a:t>
            </a:r>
          </a:p>
          <a:p>
            <a:pPr lvl="1"/>
            <a:r>
              <a:rPr lang="en-US" dirty="0"/>
              <a:t>Assigning roles and permissions</a:t>
            </a:r>
          </a:p>
          <a:p>
            <a:pPr lvl="1"/>
            <a:r>
              <a:rPr lang="en-US" dirty="0"/>
              <a:t>Adding support for secondary cultures/languages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7FB2A-3C3A-49F8-A250-F377B5631AB5}"/>
              </a:ext>
            </a:extLst>
          </p:cNvPr>
          <p:cNvGrpSpPr/>
          <p:nvPr/>
        </p:nvGrpSpPr>
        <p:grpSpPr>
          <a:xfrm>
            <a:off x="7364632" y="3296519"/>
            <a:ext cx="2949762" cy="3340950"/>
            <a:chOff x="6815991" y="3242730"/>
            <a:chExt cx="3156013" cy="35745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2D4C79-A308-42AA-982A-B439A6E12AD2}"/>
                </a:ext>
              </a:extLst>
            </p:cNvPr>
            <p:cNvSpPr/>
            <p:nvPr/>
          </p:nvSpPr>
          <p:spPr>
            <a:xfrm>
              <a:off x="6815991" y="3242730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7161FD-203C-47C1-8A7B-7076BED782A2}"/>
                </a:ext>
              </a:extLst>
            </p:cNvPr>
            <p:cNvSpPr/>
            <p:nvPr/>
          </p:nvSpPr>
          <p:spPr>
            <a:xfrm>
              <a:off x="7153343" y="365142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Database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E340E6-2551-4877-B6A6-F980786E7F09}"/>
                </a:ext>
              </a:extLst>
            </p:cNvPr>
            <p:cNvSpPr/>
            <p:nvPr/>
          </p:nvSpPr>
          <p:spPr>
            <a:xfrm>
              <a:off x="7502532" y="4060121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19CAE8-85D9-4FB1-A879-990287E9607B}"/>
                </a:ext>
              </a:extLst>
            </p:cNvPr>
            <p:cNvSpPr/>
            <p:nvPr/>
          </p:nvSpPr>
          <p:spPr>
            <a:xfrm>
              <a:off x="7921262" y="4468815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DataSource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845B11-847B-4100-81A2-36A1FA5BA363}"/>
                </a:ext>
              </a:extLst>
            </p:cNvPr>
            <p:cNvSpPr/>
            <p:nvPr/>
          </p:nvSpPr>
          <p:spPr>
            <a:xfrm>
              <a:off x="7921262" y="4877509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273691-D2D8-4817-9B9D-8EE873C9069C}"/>
                </a:ext>
              </a:extLst>
            </p:cNvPr>
            <p:cNvSpPr/>
            <p:nvPr/>
          </p:nvSpPr>
          <p:spPr>
            <a:xfrm>
              <a:off x="7921262" y="5286203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Relationship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927BD8-EE82-4385-806B-8676774FFB5B}"/>
                </a:ext>
              </a:extLst>
            </p:cNvPr>
            <p:cNvSpPr/>
            <p:nvPr/>
          </p:nvSpPr>
          <p:spPr>
            <a:xfrm>
              <a:off x="7921262" y="569489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Perspective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EF8D9-B521-46AC-851D-0E881D8C4992}"/>
                </a:ext>
              </a:extLst>
            </p:cNvPr>
            <p:cNvSpPr/>
            <p:nvPr/>
          </p:nvSpPr>
          <p:spPr>
            <a:xfrm>
              <a:off x="7921262" y="6103590"/>
              <a:ext cx="2050742" cy="304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Culture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271C01-E52C-40C5-A921-E536A38E350A}"/>
                </a:ext>
              </a:extLst>
            </p:cNvPr>
            <p:cNvSpPr/>
            <p:nvPr/>
          </p:nvSpPr>
          <p:spPr>
            <a:xfrm>
              <a:off x="7921262" y="6512286"/>
              <a:ext cx="2050742" cy="304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Role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DEED13-844B-40F4-9235-F16472203BD9}"/>
                </a:ext>
              </a:extLst>
            </p:cNvPr>
            <p:cNvCxnSpPr>
              <a:cxnSpLocks/>
            </p:cNvCxnSpPr>
            <p:nvPr/>
          </p:nvCxnSpPr>
          <p:spPr>
            <a:xfrm>
              <a:off x="6909320" y="3547727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196629-3622-40DD-AB27-5C2F3C1204B7}"/>
                </a:ext>
              </a:extLst>
            </p:cNvPr>
            <p:cNvCxnSpPr/>
            <p:nvPr/>
          </p:nvCxnSpPr>
          <p:spPr>
            <a:xfrm>
              <a:off x="6909320" y="3799003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8C3FD0-2AF1-454D-AE7E-4649AF35506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3956423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68E53C-2660-42C5-8941-947B8AEC5AD2}"/>
                </a:ext>
              </a:extLst>
            </p:cNvPr>
            <p:cNvCxnSpPr>
              <a:cxnSpLocks/>
            </p:cNvCxnSpPr>
            <p:nvPr/>
          </p:nvCxnSpPr>
          <p:spPr>
            <a:xfrm>
              <a:off x="7265555" y="4207699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48C1CE-0707-4B88-A380-D659D4281A1D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365118"/>
              <a:ext cx="0" cy="265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737CC8-2FA5-4324-A6D5-D55A9CBF7AD3}"/>
                </a:ext>
              </a:extLst>
            </p:cNvPr>
            <p:cNvCxnSpPr>
              <a:cxnSpLocks/>
            </p:cNvCxnSpPr>
            <p:nvPr/>
          </p:nvCxnSpPr>
          <p:spPr>
            <a:xfrm>
              <a:off x="7690370" y="461639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23F79B-5396-4A9D-A36B-231A42086F5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4616394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30DA66-8E0E-4848-AB58-C4E03F252F33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F3AF86A-44B8-462B-98DD-6CCC626B706E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036842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082FC7-F1B9-407A-9DA5-B52036A58FBF}"/>
                </a:ext>
              </a:extLst>
            </p:cNvPr>
            <p:cNvCxnSpPr>
              <a:cxnSpLocks/>
            </p:cNvCxnSpPr>
            <p:nvPr/>
          </p:nvCxnSpPr>
          <p:spPr>
            <a:xfrm>
              <a:off x="7692275" y="5457290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369D34-A345-416E-A9DF-7C1A1985F863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436796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A931DF-C9F9-4FA9-B842-A799A61229B7}"/>
                </a:ext>
              </a:extLst>
            </p:cNvPr>
            <p:cNvCxnSpPr>
              <a:cxnSpLocks/>
            </p:cNvCxnSpPr>
            <p:nvPr/>
          </p:nvCxnSpPr>
          <p:spPr>
            <a:xfrm>
              <a:off x="7691869" y="5857244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8AAF9B-D4FC-484D-9BF9-A056417585B4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584137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3A92CD-36A2-42D5-8DAF-A70DA5E74C26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6182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272D1C-7AD0-469B-A072-371C7C703DFC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256088"/>
              <a:ext cx="0" cy="4346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981472-232A-4873-9C6A-DD115612B5A7}"/>
                </a:ext>
              </a:extLst>
            </p:cNvPr>
            <p:cNvCxnSpPr>
              <a:cxnSpLocks/>
            </p:cNvCxnSpPr>
            <p:nvPr/>
          </p:nvCxnSpPr>
          <p:spPr>
            <a:xfrm>
              <a:off x="7685822" y="6676536"/>
              <a:ext cx="2036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054690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00493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</a:t>
            </a:r>
            <a:r>
              <a:rPr lang="en-US" dirty="0" err="1"/>
              <a:t>en</a:t>
            </a:r>
            <a:r>
              <a:rPr lang="en-US" dirty="0"/>
              <a:t>-US) but contains no translations</a:t>
            </a:r>
          </a:p>
          <a:p>
            <a:pPr lvl="1"/>
            <a:r>
              <a:rPr lang="en-US" dirty="0"/>
              <a:t>You must add translations for each spoken language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28" y="2754957"/>
            <a:ext cx="2650472" cy="1924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14" y="2748591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0EFE7-8F0D-438F-BB84-6545D129ABCE}"/>
              </a:ext>
            </a:extLst>
          </p:cNvPr>
          <p:cNvSpPr/>
          <p:nvPr/>
        </p:nvSpPr>
        <p:spPr>
          <a:xfrm>
            <a:off x="1312916" y="2635999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A330A-6B0D-48B6-955A-F73FACA3FC1B}"/>
              </a:ext>
            </a:extLst>
          </p:cNvPr>
          <p:cNvSpPr/>
          <p:nvPr/>
        </p:nvSpPr>
        <p:spPr>
          <a:xfrm>
            <a:off x="1600103" y="2957392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897368" y="3278786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2248164" y="4962704"/>
            <a:ext cx="1745793" cy="2398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9B7E6E-198B-44BB-A16A-432775FBC235}"/>
              </a:ext>
            </a:extLst>
          </p:cNvPr>
          <p:cNvCxnSpPr>
            <a:cxnSpLocks/>
          </p:cNvCxnSpPr>
          <p:nvPr/>
        </p:nvCxnSpPr>
        <p:spPr>
          <a:xfrm>
            <a:off x="1392366" y="2875845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40C1D-A023-4D56-90B7-E39F890B707E}"/>
              </a:ext>
            </a:extLst>
          </p:cNvPr>
          <p:cNvCxnSpPr/>
          <p:nvPr/>
        </p:nvCxnSpPr>
        <p:spPr>
          <a:xfrm>
            <a:off x="1392366" y="307344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4CC4B1-E7BD-472D-8CC3-8B64F0ED6D85}"/>
              </a:ext>
            </a:extLst>
          </p:cNvPr>
          <p:cNvCxnSpPr>
            <a:cxnSpLocks/>
          </p:cNvCxnSpPr>
          <p:nvPr/>
        </p:nvCxnSpPr>
        <p:spPr>
          <a:xfrm>
            <a:off x="1695629" y="319723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76816-0C17-44FC-A5CD-1AD7F3A42883}"/>
              </a:ext>
            </a:extLst>
          </p:cNvPr>
          <p:cNvCxnSpPr>
            <a:cxnSpLocks/>
          </p:cNvCxnSpPr>
          <p:nvPr/>
        </p:nvCxnSpPr>
        <p:spPr>
          <a:xfrm>
            <a:off x="1695629" y="339484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2058895" y="3518632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2057273" y="375937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2058895" y="3716233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2058895" y="404686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2058895" y="436138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2058895" y="4691442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2046805" y="507140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2276882" y="364515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633346" y="3963210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633346" y="4284602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633346" y="4605994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2436789" y="3884999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2436789" y="4082599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2438410" y="4082599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2438410" y="4413235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2438410" y="4743871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2438064" y="4727754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2465483" y="5199507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Translation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4421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571D-0707-4BC0-8B1E-31DC191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DDAD1-A09C-4B1E-A3DF-6FBB16A84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969496"/>
          </a:xfrm>
        </p:spPr>
        <p:txBody>
          <a:bodyPr/>
          <a:lstStyle/>
          <a:p>
            <a:r>
              <a:rPr lang="en-US" dirty="0"/>
              <a:t>Translations must be added for each required language</a:t>
            </a:r>
          </a:p>
          <a:p>
            <a:pPr lvl="1"/>
            <a:r>
              <a:rPr lang="en-US" dirty="0"/>
              <a:t>Contains </a:t>
            </a:r>
            <a:r>
              <a:rPr lang="en-US" b="1" dirty="0" err="1"/>
              <a:t>translatedCaption</a:t>
            </a:r>
            <a:r>
              <a:rPr lang="en-US" dirty="0"/>
              <a:t> for each translated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0B007-1727-40A2-8DD6-B46E97DA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350360"/>
            <a:ext cx="5497008" cy="4406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319543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Tabular Editor can be used to add cultures and populate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643847" y="2209903"/>
            <a:ext cx="6034977" cy="3733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C2D630-FED8-4B14-915D-EFCE8F20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52" y="2220343"/>
            <a:ext cx="4670788" cy="3744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>
            <a:off x="5476461" y="4194310"/>
            <a:ext cx="171947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0939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406775" y="330661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61" y="340057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292" y="340344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479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sample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615827"/>
          </a:xfrm>
        </p:spPr>
        <p:txBody>
          <a:bodyPr/>
          <a:lstStyle/>
          <a:p>
            <a:r>
              <a:rPr lang="en-US" dirty="0"/>
              <a:t>C# console application which programs TOM to add translations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5BFA4-8D07-425C-9D6A-A0C4A082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1" y="3036813"/>
            <a:ext cx="4581525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30168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Multi-language PBIX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3260" tIns="46630" rIns="93260" bIns="4663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PBIX Localization only supported for data model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Report designer has no knowledge of dataset localization support</a:t>
            </a: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Metadata translations supported for table names and field name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Metadata translations support localizing table names and field names</a:t>
            </a:r>
          </a:p>
          <a:p>
            <a:pPr lvl="1"/>
            <a:r>
              <a:rPr lang="en-US" dirty="0"/>
              <a:t>Metadata translations not used to localize content (e.g. Product name or Country names)</a:t>
            </a:r>
          </a:p>
          <a:p>
            <a:r>
              <a:rPr lang="en-US" dirty="0"/>
              <a:t>Content translations added using specific data model design strategy</a:t>
            </a:r>
          </a:p>
          <a:p>
            <a:pPr lvl="1"/>
            <a:r>
              <a:rPr lang="en-US" dirty="0"/>
              <a:t>Best practices currently based on replicated rows pattern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03D38-9FD0-477A-9AC0-EA04E01600FF}"/>
              </a:ext>
            </a:extLst>
          </p:cNvPr>
          <p:cNvSpPr/>
          <p:nvPr/>
        </p:nvSpPr>
        <p:spPr>
          <a:xfrm>
            <a:off x="1356787" y="2080916"/>
            <a:ext cx="5586566" cy="15539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40" dirty="0"/>
              <a:t>PBIX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003AB-B689-4DBD-90B8-FE154ED8B7F5}"/>
              </a:ext>
            </a:extLst>
          </p:cNvPr>
          <p:cNvSpPr/>
          <p:nvPr/>
        </p:nvSpPr>
        <p:spPr>
          <a:xfrm>
            <a:off x="1632191" y="2552712"/>
            <a:ext cx="2435634" cy="8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Report Layout</a:t>
            </a:r>
          </a:p>
          <a:p>
            <a:pPr algn="ctr"/>
            <a:r>
              <a:rPr lang="en-US" sz="1224" i="1" dirty="0"/>
              <a:t>no knowledge of translations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C4990-8F2B-453A-B086-EA519056A0D7}"/>
              </a:ext>
            </a:extLst>
          </p:cNvPr>
          <p:cNvSpPr/>
          <p:nvPr/>
        </p:nvSpPr>
        <p:spPr>
          <a:xfrm>
            <a:off x="4298717" y="2578909"/>
            <a:ext cx="2435634" cy="8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Dataset Definition</a:t>
            </a:r>
          </a:p>
          <a:p>
            <a:pPr algn="ctr"/>
            <a:r>
              <a:rPr lang="en-US" sz="1224" i="1" dirty="0"/>
              <a:t>supports translations</a:t>
            </a:r>
            <a:endParaRPr lang="en-US" sz="1632" i="1" dirty="0"/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TranslationsManager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9" y="1884609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015211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B0C4-45A6-4A62-916D-4EFC02BB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TranslationsManager.PopulateDefaultCultureTranslations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92216-DB75-47A2-88FF-7FEFA97E9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1665"/>
          </a:xfrm>
        </p:spPr>
        <p:txBody>
          <a:bodyPr/>
          <a:lstStyle/>
          <a:p>
            <a:r>
              <a:rPr lang="en-US" dirty="0"/>
              <a:t>This code adds translation to the default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28995-CE8B-4239-8FF0-593868A8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9" y="1891592"/>
            <a:ext cx="6480837" cy="4517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F3EB9-BCEE-459D-8C8A-254BF38B6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59"/>
          <a:stretch/>
        </p:blipFill>
        <p:spPr>
          <a:xfrm>
            <a:off x="7676516" y="1878837"/>
            <a:ext cx="4232201" cy="4566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58241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06B-FBB2-4FE6-8B3A-C3F0EA6D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 class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31B16-8357-4421-85D3-DA28FD63F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Abstracts away call to Microsoft Translator service to translate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B0B08-38A6-49B1-A683-BAB53915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05" y="1875747"/>
            <a:ext cx="6358114" cy="4750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711903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D9BF-6679-45F2-A7B8-337D997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TranslatorService.GetTranslations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B1426-AEEE-4431-B874-22534F5C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5" y="1122962"/>
            <a:ext cx="5767710" cy="365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315CF6-184C-4EBD-92C9-936CD9E1081C}"/>
              </a:ext>
            </a:extLst>
          </p:cNvPr>
          <p:cNvSpPr/>
          <p:nvPr/>
        </p:nvSpPr>
        <p:spPr>
          <a:xfrm>
            <a:off x="301215" y="4964354"/>
            <a:ext cx="1861074" cy="176739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TranslationsBuilder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15CEAE-59A1-4488-95EC-8446BD944085}"/>
              </a:ext>
            </a:extLst>
          </p:cNvPr>
          <p:cNvSpPr/>
          <p:nvPr/>
        </p:nvSpPr>
        <p:spPr>
          <a:xfrm>
            <a:off x="2164438" y="5430281"/>
            <a:ext cx="6172200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https://api.cognitive.microsofttranslator.com/translate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?api-version=3.0&amp;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from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&amp;</a:t>
            </a:r>
            <a:r>
              <a:rPr 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to</a:t>
            </a:r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=</a:t>
            </a:r>
            <a:r>
              <a: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nl-NL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6B93E-F018-4A9F-A6C5-09E971FBDC77}"/>
              </a:ext>
            </a:extLst>
          </p:cNvPr>
          <p:cNvSpPr/>
          <p:nvPr/>
        </p:nvSpPr>
        <p:spPr>
          <a:xfrm>
            <a:off x="8439375" y="5039957"/>
            <a:ext cx="2447364" cy="17373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Azure Translator Service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CA96-92AE-450D-840A-F3A7FA053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587" y="5443846"/>
            <a:ext cx="1619250" cy="39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0EB7796-FEAC-4871-968C-3BE6FA1FE92A}"/>
              </a:ext>
            </a:extLst>
          </p:cNvPr>
          <p:cNvSpPr/>
          <p:nvPr/>
        </p:nvSpPr>
        <p:spPr>
          <a:xfrm flipH="1">
            <a:off x="2183801" y="5983946"/>
            <a:ext cx="7702475" cy="344424"/>
          </a:xfrm>
          <a:prstGeom prst="rightArrow">
            <a:avLst>
              <a:gd name="adj1" fmla="val 7407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Arial Black" panose="020B0A04020102020204" pitchFamily="34" charset="0"/>
              </a:rPr>
              <a:t>response    </a:t>
            </a:r>
            <a:endParaRPr lang="en-US" sz="9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E266F-219E-494F-8581-F8AE17B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60" y="5877262"/>
            <a:ext cx="1387599" cy="669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51447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56F5-D0DD-495B-9340-CC67868B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TranslationsManager.PopulateTranslations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F2DB7-BCE1-4590-81F6-21397319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Add translations for each of the secondary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B698C-5FB3-46BD-BCB6-4A896BE5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64" y="2008652"/>
            <a:ext cx="5628684" cy="4359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268FE-F36B-4705-B4A2-B1A224B2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1" y="2001520"/>
            <a:ext cx="5475427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659503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862048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dirty="0" err="1"/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21977" y="3223198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/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/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970044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FD2677-DBE6-4D1E-9228-342FC8490C6A}"/>
              </a:ext>
            </a:extLst>
          </p:cNvPr>
          <p:cNvGrpSpPr/>
          <p:nvPr/>
        </p:nvGrpSpPr>
        <p:grpSpPr>
          <a:xfrm>
            <a:off x="1310640" y="4389120"/>
            <a:ext cx="4998720" cy="1656080"/>
            <a:chOff x="1290320" y="4318000"/>
            <a:chExt cx="4998720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90320" y="4318000"/>
              <a:ext cx="4998720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108" y="4763134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8747" y="4424583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>
              <a:off x="2961861" y="4916999"/>
              <a:ext cx="785191" cy="4671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Multi-language PBIX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Power BI Desktop to prepare PBIX to support translations</a:t>
            </a:r>
          </a:p>
          <a:p>
            <a:pPr lvl="1"/>
            <a:r>
              <a:rPr lang="en-US" dirty="0"/>
              <a:t>Design data model with tables, columns, measure and hierarchies</a:t>
            </a:r>
          </a:p>
          <a:p>
            <a:pPr lvl="1"/>
            <a:r>
              <a:rPr lang="en-US" dirty="0"/>
              <a:t>Create </a:t>
            </a:r>
            <a:r>
              <a:rPr lang="en-US" b="1" dirty="0"/>
              <a:t>Localized Labels</a:t>
            </a:r>
            <a:r>
              <a:rPr lang="en-US" dirty="0"/>
              <a:t> table with measures with localizable names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metadata translations to PBIX </a:t>
            </a:r>
          </a:p>
          <a:p>
            <a:pPr lvl="1"/>
            <a:r>
              <a:rPr lang="en-US" dirty="0"/>
              <a:t>Add metadata translations to PBIX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 content translation strategy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F85BE-002F-46A4-9DBC-CFA8238109DA}"/>
              </a:ext>
            </a:extLst>
          </p:cNvPr>
          <p:cNvSpPr/>
          <p:nvPr/>
        </p:nvSpPr>
        <p:spPr>
          <a:xfrm>
            <a:off x="649356" y="2110408"/>
            <a:ext cx="8673547" cy="2759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523220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9B3D43-8F01-4B26-BE07-9504366ED60D}"/>
              </a:ext>
            </a:extLst>
          </p:cNvPr>
          <p:cNvSpPr/>
          <p:nvPr/>
        </p:nvSpPr>
        <p:spPr>
          <a:xfrm>
            <a:off x="1073426" y="2405270"/>
            <a:ext cx="2445026" cy="21567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SQL Database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5C184B73-2F48-44EB-B8B1-7699A891740C}"/>
              </a:ext>
            </a:extLst>
          </p:cNvPr>
          <p:cNvSpPr/>
          <p:nvPr/>
        </p:nvSpPr>
        <p:spPr>
          <a:xfrm>
            <a:off x="1321904" y="2604053"/>
            <a:ext cx="1977887" cy="1510748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019EB-3468-4F96-9C91-6D578339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97" y="3174420"/>
            <a:ext cx="1495425" cy="790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6B7A41-70CE-4A2E-8291-FE62ED39097E}"/>
              </a:ext>
            </a:extLst>
          </p:cNvPr>
          <p:cNvSpPr/>
          <p:nvPr/>
        </p:nvSpPr>
        <p:spPr>
          <a:xfrm>
            <a:off x="6003236" y="2425148"/>
            <a:ext cx="2743200" cy="21369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BI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F6E11-1C37-4CA1-BBC8-919AE0B6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17" y="2756355"/>
            <a:ext cx="2409825" cy="1447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01A1E4-5C71-4F01-A1E2-882380407A0C}"/>
              </a:ext>
            </a:extLst>
          </p:cNvPr>
          <p:cNvSpPr/>
          <p:nvPr/>
        </p:nvSpPr>
        <p:spPr>
          <a:xfrm>
            <a:off x="3091512" y="3210340"/>
            <a:ext cx="3060811" cy="695738"/>
          </a:xfrm>
          <a:prstGeom prst="rightArrow">
            <a:avLst>
              <a:gd name="adj1" fmla="val 61886"/>
              <a:gd name="adj2" fmla="val 72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Power Query Solution</a:t>
            </a:r>
          </a:p>
          <a:p>
            <a:pPr algn="ctr"/>
            <a:r>
              <a:rPr lang="en-US" sz="1400" dirty="0"/>
              <a:t>for content translation</a:t>
            </a:r>
          </a:p>
        </p:txBody>
      </p: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985159"/>
          </a:xfrm>
        </p:spPr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301381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8161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46" y="2745059"/>
            <a:ext cx="5777865" cy="181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40" y="4729379"/>
            <a:ext cx="5686425" cy="1868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Multi-language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Metadata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Data Models to Support Content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8623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Programming Translations with TOM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Workflows to Manage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Multi-language Report Design with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with Specific Locales</a:t>
            </a:r>
          </a:p>
        </p:txBody>
      </p:sp>
    </p:spTree>
    <p:extLst>
      <p:ext uri="{BB962C8B-B14F-4D97-AF65-F5344CB8AC3E}">
        <p14:creationId xmlns:p14="http://schemas.microsoft.com/office/powerpoint/2010/main" val="26281303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Product Sales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677" y="675170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50" y="631480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b="2264"/>
          <a:stretch/>
        </p:blipFill>
        <p:spPr>
          <a:xfrm>
            <a:off x="586408" y="3339686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076" y="3334510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BDB24-CEF3-4154-B3B0-DBEE8682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5" t="1711" r="6785" b="4511"/>
          <a:stretch/>
        </p:blipFill>
        <p:spPr>
          <a:xfrm>
            <a:off x="665921" y="496958"/>
            <a:ext cx="1930959" cy="5445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4A0654-6992-4C28-81A1-A0224071E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9" t="1705" r="5496" b="2379"/>
          <a:stretch/>
        </p:blipFill>
        <p:spPr>
          <a:xfrm>
            <a:off x="2817574" y="496958"/>
            <a:ext cx="1930957" cy="5430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B0FA5D-E34F-4144-971F-1911F6CF0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5" b="3188"/>
          <a:stretch/>
        </p:blipFill>
        <p:spPr>
          <a:xfrm>
            <a:off x="4969225" y="496958"/>
            <a:ext cx="1968257" cy="54462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ECB5D-336A-490E-B01F-E541E2A9E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4" r="3105" b="3970"/>
          <a:stretch/>
        </p:blipFill>
        <p:spPr>
          <a:xfrm>
            <a:off x="7158176" y="496958"/>
            <a:ext cx="1972219" cy="54297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6EEE8-54BA-4FAA-879A-3711016E3F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843" b="4097"/>
          <a:stretch/>
        </p:blipFill>
        <p:spPr>
          <a:xfrm>
            <a:off x="9351090" y="496958"/>
            <a:ext cx="1989457" cy="5397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FD8AC-82A4-4820-BBB2-77BF7F94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GitHub Repository for Multilanguage-Reports Sample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CA77F-B748-4A77-A9F1-9093A2826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46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sample code for this developer samples available for download</a:t>
            </a:r>
          </a:p>
          <a:p>
            <a:pPr marL="341313" lvl="1" indent="0">
              <a:buNone/>
            </a:pPr>
            <a:r>
              <a:rPr lang="en-US" dirty="0">
                <a:hlinkClick r:id="rId2"/>
              </a:rPr>
              <a:t>https://github.com/PowerBiDevCamp/Multilanguage-Reports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256F6-D1C5-4A83-AD07-163620F1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56" y="2311186"/>
            <a:ext cx="8758971" cy="45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236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47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PBIX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Multi-language Reports</a:t>
            </a:r>
          </a:p>
          <a:p>
            <a:r>
              <a:rPr lang="en-US" dirty="0"/>
              <a:t>Adding Metadata Translations with TOM</a:t>
            </a:r>
          </a:p>
          <a:p>
            <a:r>
              <a:rPr lang="en-US" dirty="0"/>
              <a:t>Embedding Reports with Specific Locales</a:t>
            </a:r>
          </a:p>
          <a:p>
            <a:r>
              <a:rPr lang="en-US" dirty="0"/>
              <a:t>Designing Data Models to Support Content Translations</a:t>
            </a:r>
          </a:p>
          <a:p>
            <a:r>
              <a:rPr lang="en-US" dirty="0"/>
              <a:t>Setting the Language for Current User using RLS and </a:t>
            </a:r>
            <a:r>
              <a:rPr lang="en-US" dirty="0" err="1"/>
              <a:t>UserCulture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ower BI">
  <a:themeElements>
    <a:clrScheme name="Power B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8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 BI" id="{F3AF7C77-F040-40A8-ACDA-3D46B48B0158}" vid="{D789D3D4-048E-47E1-9F6C-10AE104C7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ef38329b-e139-4eb4-9d7a-1b84c79a6610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9975</TotalTime>
  <Words>1388</Words>
  <Application>Microsoft Office PowerPoint</Application>
  <PresentationFormat>Custom</PresentationFormat>
  <Paragraphs>274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Lato</vt:lpstr>
      <vt:lpstr>Lucida Console</vt:lpstr>
      <vt:lpstr>Segoe UI</vt:lpstr>
      <vt:lpstr>Segoe UI Light</vt:lpstr>
      <vt:lpstr>Segoe UI Semibold</vt:lpstr>
      <vt:lpstr>Wingdings</vt:lpstr>
      <vt:lpstr>Power BI</vt:lpstr>
      <vt:lpstr>PowerPoint Presentation</vt:lpstr>
      <vt:lpstr>Agenda</vt:lpstr>
      <vt:lpstr>Overview of Multi-language PBIX Development</vt:lpstr>
      <vt:lpstr>Workflow for Multi-language PBIX Development</vt:lpstr>
      <vt:lpstr>European Product Sales Demo</vt:lpstr>
      <vt:lpstr>PowerPoint Presentation</vt:lpstr>
      <vt:lpstr>PowerPoint Presentation</vt:lpstr>
      <vt:lpstr> GitHub Repository for Multilanguage-Reports Sample</vt:lpstr>
      <vt:lpstr>Agenda</vt:lpstr>
      <vt:lpstr>Preparing a PBIX Project for Translations</vt:lpstr>
      <vt:lpstr>PowerPoint Presentation</vt:lpstr>
      <vt:lpstr>PowerPoint Presentation</vt:lpstr>
      <vt:lpstr>Localized Labels Table</vt:lpstr>
      <vt:lpstr>Creating the Localized Label Table</vt:lpstr>
      <vt:lpstr>Adding Localized Labels</vt:lpstr>
      <vt:lpstr>Surfacing a Localized Label</vt:lpstr>
      <vt:lpstr>Configuring Localized Label Display Properties</vt:lpstr>
      <vt:lpstr>Developing a Custom Visual: LocalizedLabel</vt:lpstr>
      <vt:lpstr>Agenda</vt:lpstr>
      <vt:lpstr>Adding Dataset Translations</vt:lpstr>
      <vt:lpstr>Working with Tabular Editor</vt:lpstr>
      <vt:lpstr>PowerPoint Presentation</vt:lpstr>
      <vt:lpstr>PowerPoint Presentation</vt:lpstr>
      <vt:lpstr>Tabular Object Model (TOM)</vt:lpstr>
      <vt:lpstr>Adding Metadata Translations</vt:lpstr>
      <vt:lpstr>Adding Secondary Cultures</vt:lpstr>
      <vt:lpstr>Adding Translations using Tabular Editor</vt:lpstr>
      <vt:lpstr>Exporting/Importing Metadata Translations</vt:lpstr>
      <vt:lpstr>Translations Builder sample application</vt:lpstr>
      <vt:lpstr>TranslationsManager class</vt:lpstr>
      <vt:lpstr>TranslationsManager.PopulateDefaultCultureTranslations</vt:lpstr>
      <vt:lpstr>TranslatorService class</vt:lpstr>
      <vt:lpstr>TranslatorService.GetTranslations</vt:lpstr>
      <vt:lpstr>TranslationsManager.PopulateTranslations</vt:lpstr>
      <vt:lpstr>Agenda</vt:lpstr>
      <vt:lpstr>Loading Reports with Locale using a Query String Parameter</vt:lpstr>
      <vt:lpstr>Using localeSettings in Embed Config</vt:lpstr>
      <vt:lpstr>Agenda</vt:lpstr>
      <vt:lpstr>Content Localization Through Row Replication</vt:lpstr>
      <vt:lpstr>Content Localization in Power Query</vt:lpstr>
      <vt:lpstr>Data Model Implementation of Row Replication Strategy</vt:lpstr>
      <vt:lpstr>Agenda</vt:lpstr>
      <vt:lpstr>Loading Report with Replicated Row Strategy</vt:lpstr>
      <vt:lpstr>Generating the Embed Token with LocalizedUser Role</vt:lpstr>
      <vt:lpstr>Summary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291</cp:revision>
  <cp:lastPrinted>2019-05-02T20:11:39Z</cp:lastPrinted>
  <dcterms:created xsi:type="dcterms:W3CDTF">2018-09-21T01:16:59Z</dcterms:created>
  <dcterms:modified xsi:type="dcterms:W3CDTF">2021-06-08T18:29:10Z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